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8"/>
  </p:notesMasterIdLst>
  <p:sldIdLst>
    <p:sldId id="262" r:id="rId3"/>
    <p:sldId id="263" r:id="rId4"/>
    <p:sldId id="279" r:id="rId5"/>
    <p:sldId id="280" r:id="rId6"/>
    <p:sldId id="281" r:id="rId7"/>
    <p:sldId id="282" r:id="rId8"/>
    <p:sldId id="283" r:id="rId9"/>
    <p:sldId id="290" r:id="rId10"/>
    <p:sldId id="273" r:id="rId11"/>
    <p:sldId id="284" r:id="rId12"/>
    <p:sldId id="285" r:id="rId13"/>
    <p:sldId id="286" r:id="rId14"/>
    <p:sldId id="287" r:id="rId15"/>
    <p:sldId id="288" r:id="rId16"/>
    <p:sldId id="29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608" y="-582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Remote Sensing was utilized to map land use</a:t>
            </a:r>
          </a:p>
          <a:p>
            <a:pPr lvl="1"/>
            <a:r>
              <a:rPr lang="en-US" dirty="0"/>
              <a:t>Remote sensing uses instruments mounted on satellites to produce images that displayed watershed for each site</a:t>
            </a:r>
            <a:r>
              <a:rPr lang="en-US" dirty="0" smtClean="0"/>
              <a:t>.</a:t>
            </a:r>
            <a:endParaRPr lang="en-US" dirty="0" smtClean="0"/>
          </a:p>
          <a:p>
            <a:pPr lvl="1"/>
            <a:r>
              <a:rPr lang="en-US" dirty="0" smtClean="0"/>
              <a:t>This </a:t>
            </a:r>
            <a:r>
              <a:rPr lang="en-US" dirty="0" smtClean="0"/>
              <a:t>information was formulated with impervious quotient as set forth by the Atlanta Regional Commission and Adopt-a-Stream.</a:t>
            </a:r>
          </a:p>
          <a:p>
            <a:pPr lvl="1"/>
            <a:r>
              <a:rPr lang="en-US" dirty="0" smtClean="0"/>
              <a:t>We </a:t>
            </a:r>
            <a:r>
              <a:rPr lang="en-US" dirty="0" smtClean="0"/>
              <a:t>compared this spatial information over a period 8 years in 6 intervals (2003, 2005, 2006, 2008, 2009 2011)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75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/>
              <a:t>Use – Long Island Creek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8571" y="1295400"/>
            <a:ext cx="42672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24.04%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45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/>
              <a:t>Use – Long Island Creek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8571" y="1295400"/>
            <a:ext cx="42672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22.97%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14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/>
              <a:t>Use – Long Island Creek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6550" y="1288144"/>
            <a:ext cx="4272767" cy="556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27.19%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6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/>
              <a:t>Use – Long Island Creek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8571" y="1295401"/>
            <a:ext cx="42672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36.20%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78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/>
              <a:t>Use – Long Island Creek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8571" y="1295400"/>
            <a:ext cx="42672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22.70%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1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</a:t>
            </a:r>
            <a:br>
              <a:rPr lang="en-US" dirty="0" smtClean="0"/>
            </a:br>
            <a:r>
              <a:rPr lang="en-US" dirty="0" smtClean="0"/>
              <a:t>Impervious Surfaces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53340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90800" y="51816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Table XX. Percent % of impervious surface in Long Island Creek Watershed (as based on ARC impervious quotients)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027049"/>
              </p:ext>
            </p:extLst>
          </p:nvPr>
        </p:nvGraphicFramePr>
        <p:xfrm>
          <a:off x="0" y="1447800"/>
          <a:ext cx="9144000" cy="3276600"/>
        </p:xfrm>
        <a:graphic>
          <a:graphicData uri="http://schemas.openxmlformats.org/drawingml/2006/table">
            <a:tbl>
              <a:tblPr/>
              <a:tblGrid>
                <a:gridCol w="646407"/>
                <a:gridCol w="572793"/>
                <a:gridCol w="809886"/>
                <a:gridCol w="637914"/>
                <a:gridCol w="838200"/>
                <a:gridCol w="1066800"/>
                <a:gridCol w="1143000"/>
                <a:gridCol w="762000"/>
                <a:gridCol w="1093839"/>
                <a:gridCol w="1573161"/>
              </a:tblGrid>
              <a:tr h="329309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Classes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12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Year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Major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Roads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Commercial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Forest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Low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Density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Residential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Apartment/ 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Townhouse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Single Family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Residential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Agriculture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Office/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Light Industrial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impervious surface in 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watershed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848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3.97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1.21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12.79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26.47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2005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4.81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4.3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0.13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0.95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7.05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5.96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0.05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0.79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24.04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4.96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2.84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1.86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6.72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5.67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0.74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22.97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2008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4.86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2.33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0.7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1.49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13.97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4.07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0.09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0.31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27.19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7.65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13.61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4.22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4.03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2.53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3.99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36.2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2.55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2.97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6.77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5.48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0.73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22.7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655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 smtClean="0"/>
              <a:t>Use – Marsh Creek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1219239"/>
            <a:ext cx="7292265" cy="564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30.16%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46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Land </a:t>
            </a:r>
            <a:r>
              <a:rPr lang="en-US" dirty="0" smtClean="0"/>
              <a:t>Use – Marsh Creek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1222968"/>
            <a:ext cx="7292265" cy="563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29.28%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05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 smtClean="0"/>
              <a:t>Use – Marsh Creek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9220" y="1222968"/>
            <a:ext cx="7282624" cy="563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30.03%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48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 smtClean="0"/>
              <a:t>Use – Marsh Creek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7030" y="1398151"/>
            <a:ext cx="7053970" cy="537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27.31%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19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 smtClean="0"/>
              <a:t>Use – Marsh Creek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2733" y="1205609"/>
            <a:ext cx="7332196" cy="567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34.10%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00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 smtClean="0"/>
              <a:t>Use – Marsh Creek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5783" y="1316438"/>
            <a:ext cx="7101417" cy="550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28.38%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5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Marsh </a:t>
            </a:r>
            <a:r>
              <a:rPr lang="en-US" dirty="0" smtClean="0"/>
              <a:t>Creek - Impervious </a:t>
            </a:r>
            <a:r>
              <a:rPr lang="en-US" dirty="0" smtClean="0"/>
              <a:t>Surfaces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249154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2209800" y="54864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Table XX. Percent % of impervious surface in Marsh Creek Watershed (as based on ARC impervious quotients)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507001"/>
              </p:ext>
            </p:extLst>
          </p:nvPr>
        </p:nvGraphicFramePr>
        <p:xfrm>
          <a:off x="-7253" y="1295400"/>
          <a:ext cx="8998853" cy="3930252"/>
        </p:xfrm>
        <a:graphic>
          <a:graphicData uri="http://schemas.openxmlformats.org/drawingml/2006/table">
            <a:tbl>
              <a:tblPr/>
              <a:tblGrid>
                <a:gridCol w="693053"/>
                <a:gridCol w="533400"/>
                <a:gridCol w="796290"/>
                <a:gridCol w="803910"/>
                <a:gridCol w="762000"/>
                <a:gridCol w="914400"/>
                <a:gridCol w="1066800"/>
                <a:gridCol w="914400"/>
                <a:gridCol w="1219200"/>
                <a:gridCol w="1295400"/>
              </a:tblGrid>
              <a:tr h="43601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Classes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60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Year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Major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Roads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Commercial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Forest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Low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Density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Residential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Apartment/ 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Townhouse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Single Family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Residential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Agriculture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Office/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Light Industrial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impervious surface in 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watershed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32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7.81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6.61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4.40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30.16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66531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2005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8.66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3.76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0.12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1.67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8.7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3.81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0.06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29.28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776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7.87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2.37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8.33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3.94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30.3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6531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2008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6.93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3.74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0.10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1.72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11.75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2.74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0.09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0.24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27.31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4286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9.36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11.31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1.43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6.37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6531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7.47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5.97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2.33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6.77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3.87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28.38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171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 smtClean="0"/>
              <a:t>Use – Long Island Creek</a:t>
            </a:r>
            <a:endParaRPr lang="en-US" dirty="0"/>
          </a:p>
        </p:txBody>
      </p:sp>
      <p:pic>
        <p:nvPicPr>
          <p:cNvPr id="4" name="Picture 2" descr="C:\Users\oparnicaj\Desktop\New folder\lic\LICRS2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571" y="1335740"/>
            <a:ext cx="4267200" cy="552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68439" y="6400800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26.47%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242</TotalTime>
  <Words>381</Words>
  <Application>Microsoft Office PowerPoint</Application>
  <PresentationFormat>On-screen Show (4:3)</PresentationFormat>
  <Paragraphs>202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TS101881344</vt:lpstr>
      <vt:lpstr>Land Use</vt:lpstr>
      <vt:lpstr>Land Use – Marsh Creek</vt:lpstr>
      <vt:lpstr>Land Use – Marsh Creek</vt:lpstr>
      <vt:lpstr>Land Use – Marsh Creek</vt:lpstr>
      <vt:lpstr>Land Use – Marsh Creek</vt:lpstr>
      <vt:lpstr>Land Use – Marsh Creek</vt:lpstr>
      <vt:lpstr>Land Use – Marsh Creek</vt:lpstr>
      <vt:lpstr>Marsh Creek - Impervious Surfaces</vt:lpstr>
      <vt:lpstr>Land Use – Long Island Creek</vt:lpstr>
      <vt:lpstr>Land Use – Long Island Creek</vt:lpstr>
      <vt:lpstr>Land Use – Long Island Creek</vt:lpstr>
      <vt:lpstr>Land Use – Long Island Creek</vt:lpstr>
      <vt:lpstr>Land Use – Long Island Creek</vt:lpstr>
      <vt:lpstr>Land Use – Long Island Creek</vt:lpstr>
      <vt:lpstr>Long Island Creek  Impervious Surfaces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17</cp:revision>
  <dcterms:created xsi:type="dcterms:W3CDTF">2012-07-03T18:48:29Z</dcterms:created>
  <dcterms:modified xsi:type="dcterms:W3CDTF">2012-07-10T22:18:15Z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